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0" r:id="rId5"/>
    <p:sldId id="261" r:id="rId6"/>
    <p:sldId id="723" r:id="rId7"/>
    <p:sldId id="742" r:id="rId8"/>
    <p:sldId id="743" r:id="rId9"/>
    <p:sldId id="744" r:id="rId10"/>
    <p:sldId id="745" r:id="rId11"/>
    <p:sldId id="746" r:id="rId12"/>
    <p:sldId id="747" r:id="rId13"/>
    <p:sldId id="748" r:id="rId14"/>
    <p:sldId id="749" r:id="rId15"/>
    <p:sldId id="750" r:id="rId16"/>
    <p:sldId id="75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31F"/>
    <a:srgbClr val="F7F7F7"/>
    <a:srgbClr val="1C1E26"/>
    <a:srgbClr val="E6E6E6"/>
    <a:srgbClr val="303342"/>
    <a:srgbClr val="485F74"/>
    <a:srgbClr val="354655"/>
    <a:srgbClr val="C80000"/>
    <a:srgbClr val="3C4052"/>
    <a:srgbClr val="D8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52" autoAdjust="0"/>
  </p:normalViewPr>
  <p:slideViewPr>
    <p:cSldViewPr snapToGrid="0">
      <p:cViewPr>
        <p:scale>
          <a:sx n="66" d="100"/>
          <a:sy n="66" d="100"/>
        </p:scale>
        <p:origin x="32" y="132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8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86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6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3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9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4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8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0CB7-DCA5-4E5B-97F1-300CDD8D2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 rot="10800000">
            <a:off x="11858328" y="148422"/>
            <a:ext cx="332874" cy="590718"/>
            <a:chOff x="10026" y="148425"/>
            <a:chExt cx="332874" cy="590718"/>
          </a:xfrm>
        </p:grpSpPr>
        <p:sp>
          <p:nvSpPr>
            <p:cNvPr id="16" name="Rectangle 15"/>
            <p:cNvSpPr/>
            <p:nvPr/>
          </p:nvSpPr>
          <p:spPr>
            <a:xfrm>
              <a:off x="10026" y="148428"/>
              <a:ext cx="203334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E6E6E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92841" y="6528300"/>
            <a:ext cx="7994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200" b="0" i="0" strike="noStrike" spc="0" smtClean="0">
                <a:solidFill>
                  <a:schemeClr val="accent1"/>
                </a:solidFill>
                <a:latin typeface="+mn-lt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8000" b="0" i="0" strike="noStrike" spc="0" dirty="0">
              <a:solidFill>
                <a:schemeClr val="accent1"/>
              </a:solidFill>
              <a:latin typeface="+mn-lt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" y="6528300"/>
            <a:ext cx="1684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accent1"/>
                </a:solidFill>
                <a:latin typeface="+mn-lt"/>
              </a:rPr>
              <a:t>Your </a:t>
            </a:r>
            <a:r>
              <a:rPr lang="en-US" sz="1200" b="1" baseline="0" dirty="0">
                <a:solidFill>
                  <a:schemeClr val="accent1"/>
                </a:solidFill>
                <a:latin typeface="+mn-lt"/>
              </a:rPr>
              <a:t>Coffee Shop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781" r:id="rId3"/>
    <p:sldLayoutId id="21474836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Tf64jxK3SA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40" y="1236625"/>
            <a:ext cx="2792701" cy="40230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5143" y="2844225"/>
            <a:ext cx="7431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Welcome to Instruction Retreat 2018!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4485" y="3548122"/>
            <a:ext cx="6029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 yourself to breakfast &amp; coffee</a:t>
            </a:r>
          </a:p>
        </p:txBody>
      </p:sp>
    </p:spTree>
    <p:extLst>
      <p:ext uri="{BB962C8B-B14F-4D97-AF65-F5344CB8AC3E}">
        <p14:creationId xmlns:p14="http://schemas.microsoft.com/office/powerpoint/2010/main" val="1372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76488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LEARNING OUTCOMES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Image result for aacu">
            <a:extLst>
              <a:ext uri="{FF2B5EF4-FFF2-40B4-BE49-F238E27FC236}">
                <a16:creationId xmlns:a16="http://schemas.microsoft.com/office/drawing/2014/main" id="{1237D76B-F9C4-4327-9035-B3D3B1AD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4" y="1624959"/>
            <a:ext cx="19812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johns hopkins sheridan libraries">
            <a:extLst>
              <a:ext uri="{FF2B5EF4-FFF2-40B4-BE49-F238E27FC236}">
                <a16:creationId xmlns:a16="http://schemas.microsoft.com/office/drawing/2014/main" id="{CA5B36A4-1DAD-4F6D-A2AB-F3AD061D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3" y="4156508"/>
            <a:ext cx="4365184" cy="21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university of kentucky libraries">
            <a:extLst>
              <a:ext uri="{FF2B5EF4-FFF2-40B4-BE49-F238E27FC236}">
                <a16:creationId xmlns:a16="http://schemas.microsoft.com/office/drawing/2014/main" id="{C00289E3-157A-4FEC-B840-849B081B7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3" b="37480"/>
          <a:stretch/>
        </p:blipFill>
        <p:spPr bwMode="auto">
          <a:xfrm>
            <a:off x="4060936" y="3412019"/>
            <a:ext cx="3810000" cy="12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lsu">
            <a:extLst>
              <a:ext uri="{FF2B5EF4-FFF2-40B4-BE49-F238E27FC236}">
                <a16:creationId xmlns:a16="http://schemas.microsoft.com/office/drawing/2014/main" id="{11C3BE64-E539-48EA-A1B8-1F10897A4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" y="1426444"/>
            <a:ext cx="2658856" cy="8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857867-0FBA-4139-BB7B-B583AA814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808" y="1696460"/>
            <a:ext cx="5483192" cy="1413107"/>
          </a:xfrm>
          <a:prstGeom prst="rect">
            <a:avLst/>
          </a:prstGeom>
        </p:spPr>
      </p:pic>
      <p:pic>
        <p:nvPicPr>
          <p:cNvPr id="3094" name="Picture 22" descr="Image result for wright state university libraries logo">
            <a:extLst>
              <a:ext uri="{FF2B5EF4-FFF2-40B4-BE49-F238E27FC236}">
                <a16:creationId xmlns:a16="http://schemas.microsoft.com/office/drawing/2014/main" id="{49170A03-A430-44CF-BF41-9A6ADB7B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36" y="4511604"/>
            <a:ext cx="3620547" cy="17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9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76488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LEARNING OUTCOMES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27FE7-55E0-4309-BE15-6A65B1277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" y="1286216"/>
            <a:ext cx="6379898" cy="4920488"/>
          </a:xfrm>
          <a:prstGeom prst="rect">
            <a:avLst/>
          </a:prstGeom>
        </p:spPr>
      </p:pic>
      <p:pic>
        <p:nvPicPr>
          <p:cNvPr id="18" name="Picture 17" descr="Related image">
            <a:extLst>
              <a:ext uri="{FF2B5EF4-FFF2-40B4-BE49-F238E27FC236}">
                <a16:creationId xmlns:a16="http://schemas.microsoft.com/office/drawing/2014/main" id="{651CDE46-881D-401C-B98C-7227C4609D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5" y="1491610"/>
            <a:ext cx="5333365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1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5124C865-8821-41CB-9290-371B72D0FD49}"/>
              </a:ext>
            </a:extLst>
          </p:cNvPr>
          <p:cNvSpPr/>
          <p:nvPr/>
        </p:nvSpPr>
        <p:spPr>
          <a:xfrm>
            <a:off x="5563853" y="806185"/>
            <a:ext cx="5678906" cy="2928141"/>
          </a:xfrm>
          <a:prstGeom prst="cloudCallout">
            <a:avLst>
              <a:gd name="adj1" fmla="val -38291"/>
              <a:gd name="adj2" fmla="val 786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3AE1C-C5CC-4879-8589-7281E7F0BA25}"/>
              </a:ext>
            </a:extLst>
          </p:cNvPr>
          <p:cNvSpPr txBox="1"/>
          <p:nvPr/>
        </p:nvSpPr>
        <p:spPr>
          <a:xfrm>
            <a:off x="6795887" y="1305342"/>
            <a:ext cx="321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Red Vevet - Demo" pitchFamily="2" charset="0"/>
              </a:rPr>
              <a:t>What</a:t>
            </a:r>
            <a:r>
              <a:rPr lang="en-US" sz="6600" dirty="0">
                <a:latin typeface="Ink Free" panose="03080402000500000000" pitchFamily="66" charset="0"/>
              </a:rPr>
              <a:t>’</a:t>
            </a:r>
            <a:r>
              <a:rPr lang="en-US" sz="6600" dirty="0">
                <a:latin typeface="Red Vevet - Demo" pitchFamily="2" charset="0"/>
              </a:rPr>
              <a:t>s Next</a:t>
            </a:r>
            <a:r>
              <a:rPr lang="en-US" sz="6600" dirty="0">
                <a:latin typeface="Ink Free" panose="03080402000500000000" pitchFamily="66" charset="0"/>
              </a:rPr>
              <a:t>?</a:t>
            </a:r>
            <a:r>
              <a:rPr lang="en-US" sz="6600" dirty="0">
                <a:latin typeface="Red Vevet - Demo" pitchFamily="2" charset="0"/>
              </a:rPr>
              <a:t> </a:t>
            </a:r>
          </a:p>
        </p:txBody>
      </p:sp>
      <p:pic>
        <p:nvPicPr>
          <p:cNvPr id="11" name="Graphic 10" descr="Users">
            <a:extLst>
              <a:ext uri="{FF2B5EF4-FFF2-40B4-BE49-F238E27FC236}">
                <a16:creationId xmlns:a16="http://schemas.microsoft.com/office/drawing/2014/main" id="{10234DEA-A102-4183-B4FA-7994EA457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941" y="2972931"/>
            <a:ext cx="4233512" cy="42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979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 descr="Image result for thank you">
            <a:extLst>
              <a:ext uri="{FF2B5EF4-FFF2-40B4-BE49-F238E27FC236}">
                <a16:creationId xmlns:a16="http://schemas.microsoft.com/office/drawing/2014/main" id="{3BB8232D-C796-4351-8CE5-16A06531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5" y="1559317"/>
            <a:ext cx="12102509" cy="37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826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50145" y="2669468"/>
            <a:ext cx="36234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1C1E2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Roles for </a:t>
            </a:r>
            <a:br>
              <a:rPr lang="en-US" sz="3200" dirty="0">
                <a:solidFill>
                  <a:srgbClr val="1C1E2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3200" dirty="0">
                <a:solidFill>
                  <a:srgbClr val="1C1E2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Teaching Librarians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0145" y="3549709"/>
            <a:ext cx="3961291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rgbClr val="1C1E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Approved by the ACRL Board of Directors, </a:t>
            </a:r>
            <a:br>
              <a:rPr lang="en-US" sz="1400" b="1" dirty="0">
                <a:solidFill>
                  <a:srgbClr val="1C1E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 b="1" dirty="0">
                <a:solidFill>
                  <a:srgbClr val="1C1E2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April 2017</a:t>
            </a:r>
            <a:endParaRPr lang="en-US" sz="1400" dirty="0">
              <a:solidFill>
                <a:srgbClr val="1C1E2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6" name="Picture 2" descr="http://www.ala.org/acrl/sites/ala.org.acrl/files/content/standards/RolesGraphic3.jpg">
            <a:extLst>
              <a:ext uri="{FF2B5EF4-FFF2-40B4-BE49-F238E27FC236}">
                <a16:creationId xmlns:a16="http://schemas.microsoft.com/office/drawing/2014/main" id="{2B52E5C9-4E58-42B6-8DB1-F09EF9289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-4205" r="22796" b="4205"/>
          <a:stretch/>
        </p:blipFill>
        <p:spPr bwMode="auto">
          <a:xfrm>
            <a:off x="5288437" y="214312"/>
            <a:ext cx="592946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GOALS FOR THE RETREAT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 descr="Image result for battery icon">
            <a:extLst>
              <a:ext uri="{FF2B5EF4-FFF2-40B4-BE49-F238E27FC236}">
                <a16:creationId xmlns:a16="http://schemas.microsoft.com/office/drawing/2014/main" id="{BB605EF9-0BAF-4661-A468-90D420787A86}"/>
              </a:ext>
            </a:extLst>
          </p:cNvPr>
          <p:cNvPicPr/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3" b="97604" l="9585" r="89617">
                        <a14:foregroundMark x1="50958" y1="8307" x2="50958" y2="8307"/>
                        <a14:foregroundMark x1="51757" y1="7348" x2="51757" y2="7348"/>
                        <a14:foregroundMark x1="43291" y1="4473" x2="43291" y2="4473"/>
                        <a14:foregroundMark x1="44089" y1="33866" x2="44089" y2="33866"/>
                        <a14:foregroundMark x1="56230" y1="50479" x2="56230" y2="50479"/>
                        <a14:foregroundMark x1="53674" y1="68371" x2="53674" y2="68371"/>
                        <a14:foregroundMark x1="56230" y1="85783" x2="56230" y2="85783"/>
                        <a14:foregroundMark x1="43770" y1="97604" x2="43770" y2="9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67" y="1831932"/>
            <a:ext cx="2610236" cy="319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Text Box 2">
            <a:extLst>
              <a:ext uri="{FF2B5EF4-FFF2-40B4-BE49-F238E27FC236}">
                <a16:creationId xmlns:a16="http://schemas.microsoft.com/office/drawing/2014/main" id="{2F8E1D0F-B14F-41B9-89D6-031FC3A0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6" y="2820810"/>
            <a:ext cx="8146133" cy="30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 understanding who we are as individual instruction librarians, </a:t>
            </a:r>
            <a:br>
              <a:rPr lang="en-US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ACD8F207-EC8E-4165-84BE-9D3762B2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6" y="3243615"/>
            <a:ext cx="7082790" cy="48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more about our fellow librarians and how we can best communicate with each other,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2E602F3A-5388-449A-956D-478EDA50F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981" y="3794423"/>
            <a:ext cx="8588680" cy="32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setting goals for the following year, and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">
            <a:extLst>
              <a:ext uri="{FF2B5EF4-FFF2-40B4-BE49-F238E27FC236}">
                <a16:creationId xmlns:a16="http://schemas.microsoft.com/office/drawing/2014/main" id="{467E8BBD-171B-4ABC-A79B-EB789EF5D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6" y="4231508"/>
            <a:ext cx="6900290" cy="71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examining our learning outcomes to best align them to our goals and the mission of Tulane, as well as to assess our instruction.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8" name="Text Box 2">
            <a:extLst>
              <a:ext uri="{FF2B5EF4-FFF2-40B4-BE49-F238E27FC236}">
                <a16:creationId xmlns:a16="http://schemas.microsoft.com/office/drawing/2014/main" id="{6BE61FCC-252C-4775-AE35-5015E10D0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981" y="2306743"/>
            <a:ext cx="8473947" cy="49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Today, we begin to recharge our instruction program by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BBBE9-EFCE-48D0-A56B-E017FE086A30}"/>
              </a:ext>
            </a:extLst>
          </p:cNvPr>
          <p:cNvSpPr/>
          <p:nvPr/>
        </p:nvSpPr>
        <p:spPr>
          <a:xfrm>
            <a:off x="2295144" y="2818688"/>
            <a:ext cx="914400" cy="440967"/>
          </a:xfrm>
          <a:prstGeom prst="rect">
            <a:avLst/>
          </a:prstGeom>
          <a:solidFill>
            <a:srgbClr val="85B31F"/>
          </a:solidFill>
          <a:ln>
            <a:solidFill>
              <a:srgbClr val="85B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C261BF6-B7F0-4F1D-A90D-8930EEA32AFE}"/>
              </a:ext>
            </a:extLst>
          </p:cNvPr>
          <p:cNvSpPr/>
          <p:nvPr/>
        </p:nvSpPr>
        <p:spPr>
          <a:xfrm>
            <a:off x="2295144" y="3319121"/>
            <a:ext cx="914400" cy="440967"/>
          </a:xfrm>
          <a:prstGeom prst="rect">
            <a:avLst/>
          </a:prstGeom>
          <a:solidFill>
            <a:srgbClr val="85B31F"/>
          </a:solidFill>
          <a:ln>
            <a:solidFill>
              <a:srgbClr val="85B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5EA7143-4628-44A4-9657-E47C79C8E67F}"/>
              </a:ext>
            </a:extLst>
          </p:cNvPr>
          <p:cNvSpPr/>
          <p:nvPr/>
        </p:nvSpPr>
        <p:spPr>
          <a:xfrm>
            <a:off x="2295144" y="3814259"/>
            <a:ext cx="914400" cy="440967"/>
          </a:xfrm>
          <a:prstGeom prst="rect">
            <a:avLst/>
          </a:prstGeom>
          <a:solidFill>
            <a:srgbClr val="85B31F"/>
          </a:solidFill>
          <a:ln>
            <a:solidFill>
              <a:srgbClr val="85B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9D14CC-5A3F-419C-980D-CF48A09D9FC6}"/>
              </a:ext>
            </a:extLst>
          </p:cNvPr>
          <p:cNvSpPr/>
          <p:nvPr/>
        </p:nvSpPr>
        <p:spPr>
          <a:xfrm>
            <a:off x="2295144" y="4309397"/>
            <a:ext cx="914400" cy="440967"/>
          </a:xfrm>
          <a:prstGeom prst="rect">
            <a:avLst/>
          </a:prstGeom>
          <a:solidFill>
            <a:srgbClr val="85B31F"/>
          </a:solidFill>
          <a:ln>
            <a:solidFill>
              <a:srgbClr val="85B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86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FBB3B5-1C0E-410C-9C4D-078817B1F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0014">
            <a:off x="1029429" y="4925360"/>
            <a:ext cx="1289570" cy="898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1FCB8D-4954-4942-982A-261285273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343" y="3859715"/>
            <a:ext cx="1456610" cy="1000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A17612-2943-4828-BCBB-439C17826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81985">
            <a:off x="1953148" y="4472279"/>
            <a:ext cx="1367089" cy="948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5C21D0-CC7D-4D0F-B13E-0F32F5C7B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76512">
            <a:off x="735039" y="4178255"/>
            <a:ext cx="1218542" cy="865683"/>
          </a:xfrm>
          <a:prstGeom prst="rect">
            <a:avLst/>
          </a:prstGeom>
        </p:spPr>
      </p:pic>
      <p:sp>
        <p:nvSpPr>
          <p:cNvPr id="1134" name="TextBox 1133"/>
          <p:cNvSpPr txBox="1"/>
          <p:nvPr/>
        </p:nvSpPr>
        <p:spPr>
          <a:xfrm>
            <a:off x="381000" y="243235"/>
            <a:ext cx="6099463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VALUES &amp; MOTIVATION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8D53A-976A-4FA5-989A-3A3C09E8D756}"/>
              </a:ext>
            </a:extLst>
          </p:cNvPr>
          <p:cNvSpPr/>
          <p:nvPr/>
        </p:nvSpPr>
        <p:spPr>
          <a:xfrm>
            <a:off x="7372636" y="173933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8261FD-A3B7-4D06-A1EA-C2066153CDDD}"/>
              </a:ext>
            </a:extLst>
          </p:cNvPr>
          <p:cNvSpPr/>
          <p:nvPr/>
        </p:nvSpPr>
        <p:spPr>
          <a:xfrm>
            <a:off x="6696361" y="252355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CB3C8A-D613-45C0-82C4-793515037031}"/>
              </a:ext>
            </a:extLst>
          </p:cNvPr>
          <p:cNvSpPr/>
          <p:nvPr/>
        </p:nvSpPr>
        <p:spPr>
          <a:xfrm>
            <a:off x="8039386" y="252355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060B02-54EA-4E5C-825C-03D7D654BF12}"/>
              </a:ext>
            </a:extLst>
          </p:cNvPr>
          <p:cNvSpPr/>
          <p:nvPr/>
        </p:nvSpPr>
        <p:spPr>
          <a:xfrm>
            <a:off x="6001036" y="328555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7C2131-4184-49F8-BCB5-E6160FBA7390}"/>
              </a:ext>
            </a:extLst>
          </p:cNvPr>
          <p:cNvSpPr/>
          <p:nvPr/>
        </p:nvSpPr>
        <p:spPr>
          <a:xfrm>
            <a:off x="7344061" y="328492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852BF9-D540-48AB-9533-9441F8A356C4}"/>
              </a:ext>
            </a:extLst>
          </p:cNvPr>
          <p:cNvSpPr/>
          <p:nvPr/>
        </p:nvSpPr>
        <p:spPr>
          <a:xfrm>
            <a:off x="8696611" y="328492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C7869-BCFD-4127-A239-BA8E19F128D0}"/>
              </a:ext>
            </a:extLst>
          </p:cNvPr>
          <p:cNvSpPr/>
          <p:nvPr/>
        </p:nvSpPr>
        <p:spPr>
          <a:xfrm>
            <a:off x="5343811" y="406597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762625-002F-43DC-8C3F-9EA8D2FF484F}"/>
              </a:ext>
            </a:extLst>
          </p:cNvPr>
          <p:cNvSpPr/>
          <p:nvPr/>
        </p:nvSpPr>
        <p:spPr>
          <a:xfrm>
            <a:off x="6677311" y="406597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F25754-BCD7-4526-99D7-E5714DA73488}"/>
              </a:ext>
            </a:extLst>
          </p:cNvPr>
          <p:cNvSpPr/>
          <p:nvPr/>
        </p:nvSpPr>
        <p:spPr>
          <a:xfrm>
            <a:off x="8029861" y="405644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D05B60-FFF5-43D1-A5B5-EDF9820C51E4}"/>
              </a:ext>
            </a:extLst>
          </p:cNvPr>
          <p:cNvSpPr/>
          <p:nvPr/>
        </p:nvSpPr>
        <p:spPr>
          <a:xfrm>
            <a:off x="9410986" y="405644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A6BD3A-319A-492D-A4EE-C14B0552F4F1}"/>
              </a:ext>
            </a:extLst>
          </p:cNvPr>
          <p:cNvSpPr/>
          <p:nvPr/>
        </p:nvSpPr>
        <p:spPr>
          <a:xfrm>
            <a:off x="4724686" y="483749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0BE18-CFEB-449F-AD8B-E52E676C7ACB}"/>
              </a:ext>
            </a:extLst>
          </p:cNvPr>
          <p:cNvSpPr/>
          <p:nvPr/>
        </p:nvSpPr>
        <p:spPr>
          <a:xfrm>
            <a:off x="6039136" y="483813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6B0049-C9EF-44E6-B2FC-CE808C14B8ED}"/>
              </a:ext>
            </a:extLst>
          </p:cNvPr>
          <p:cNvSpPr/>
          <p:nvPr/>
        </p:nvSpPr>
        <p:spPr>
          <a:xfrm>
            <a:off x="7344061" y="483749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7572A1-977E-47FA-8640-30E54D7EC8F6}"/>
              </a:ext>
            </a:extLst>
          </p:cNvPr>
          <p:cNvSpPr/>
          <p:nvPr/>
        </p:nvSpPr>
        <p:spPr>
          <a:xfrm>
            <a:off x="8687086" y="4837495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A69310-D728-4DC7-9BA2-F9D6ADE782B5}"/>
              </a:ext>
            </a:extLst>
          </p:cNvPr>
          <p:cNvSpPr/>
          <p:nvPr/>
        </p:nvSpPr>
        <p:spPr>
          <a:xfrm>
            <a:off x="10049161" y="4827970"/>
            <a:ext cx="1235978" cy="606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B1A3A-7014-4A64-B78B-82BD71C05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07201">
            <a:off x="416065" y="3266213"/>
            <a:ext cx="1333786" cy="927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FE8957-4CE7-4C4C-8DF7-47CD055B2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710" y="3498556"/>
            <a:ext cx="1241219" cy="870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56757-AA69-454B-8C1D-E798E2CF1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16819">
            <a:off x="2360765" y="2900673"/>
            <a:ext cx="1146780" cy="796990"/>
          </a:xfrm>
          <a:prstGeom prst="rect">
            <a:avLst/>
          </a:prstGeom>
        </p:spPr>
      </p:pic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89BB49E2-72A5-44F1-A6B2-775FFB71DEDD}"/>
              </a:ext>
            </a:extLst>
          </p:cNvPr>
          <p:cNvSpPr/>
          <p:nvPr/>
        </p:nvSpPr>
        <p:spPr>
          <a:xfrm>
            <a:off x="1854315" y="1533992"/>
            <a:ext cx="4626148" cy="812066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2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76488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COMMUNICATION STYLE INVENTORY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Graphic 15" descr="Chat">
            <a:extLst>
              <a:ext uri="{FF2B5EF4-FFF2-40B4-BE49-F238E27FC236}">
                <a16:creationId xmlns:a16="http://schemas.microsoft.com/office/drawing/2014/main" id="{8BC339B9-DB0B-4061-BE9F-3CEC4F1FB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2324" y="1014921"/>
            <a:ext cx="5025992" cy="50259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E9265EF-2EC2-47E1-B05D-0077C26002CE}"/>
              </a:ext>
            </a:extLst>
          </p:cNvPr>
          <p:cNvSpPr txBox="1"/>
          <p:nvPr/>
        </p:nvSpPr>
        <p:spPr>
          <a:xfrm>
            <a:off x="7256561" y="3087796"/>
            <a:ext cx="362347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1C1E26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Merrill &amp; Reid Social Style Model </a:t>
            </a:r>
          </a:p>
        </p:txBody>
      </p:sp>
    </p:spTree>
    <p:extLst>
      <p:ext uri="{BB962C8B-B14F-4D97-AF65-F5344CB8AC3E}">
        <p14:creationId xmlns:p14="http://schemas.microsoft.com/office/powerpoint/2010/main" val="162485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76488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COMMUNICATION STYLE INVENTORY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Online Media 5" title="What is SOCIAL STYLE?">
            <a:hlinkClick r:id="" action="ppaction://media"/>
            <a:extLst>
              <a:ext uri="{FF2B5EF4-FFF2-40B4-BE49-F238E27FC236}">
                <a16:creationId xmlns:a16="http://schemas.microsoft.com/office/drawing/2014/main" id="{0BE840ED-CDD7-487F-9D66-E4D901EBA1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9528" y="816145"/>
            <a:ext cx="10308657" cy="57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9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76488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LET’S PLOT SOME GOALS!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F96E1-2B2B-4B69-8133-12EDBA13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" y="1675139"/>
            <a:ext cx="4195799" cy="3843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DE422-62DE-4128-B4F7-F2208D0C3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747" y="1655903"/>
            <a:ext cx="4140380" cy="3926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08508E-A855-4BCB-921C-F5BE9DC9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812" y="1777829"/>
            <a:ext cx="4115557" cy="3740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B4DE29-71F3-437B-B006-2BCA1D71FBE4}"/>
              </a:ext>
            </a:extLst>
          </p:cNvPr>
          <p:cNvSpPr txBox="1"/>
          <p:nvPr/>
        </p:nvSpPr>
        <p:spPr>
          <a:xfrm>
            <a:off x="616468" y="2771085"/>
            <a:ext cx="3214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Red Vevet - Demo" pitchFamily="2" charset="0"/>
              </a:rPr>
              <a:t>End of Summer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CF2163-275A-42DA-865E-6B7C7CF89532}"/>
              </a:ext>
            </a:extLst>
          </p:cNvPr>
          <p:cNvSpPr txBox="1"/>
          <p:nvPr/>
        </p:nvSpPr>
        <p:spPr>
          <a:xfrm>
            <a:off x="4583632" y="2771085"/>
            <a:ext cx="3214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Red Vevet - Demo" pitchFamily="2" charset="0"/>
              </a:rPr>
              <a:t>End of Fall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9AF8F-8BBA-470A-9715-0B7685754507}"/>
              </a:ext>
            </a:extLst>
          </p:cNvPr>
          <p:cNvSpPr txBox="1"/>
          <p:nvPr/>
        </p:nvSpPr>
        <p:spPr>
          <a:xfrm>
            <a:off x="8680383" y="2719740"/>
            <a:ext cx="3214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Red Vevet - Demo" pitchFamily="2" charset="0"/>
              </a:rPr>
              <a:t>End of Spring</a:t>
            </a:r>
          </a:p>
        </p:txBody>
      </p:sp>
    </p:spTree>
    <p:extLst>
      <p:ext uri="{BB962C8B-B14F-4D97-AF65-F5344CB8AC3E}">
        <p14:creationId xmlns:p14="http://schemas.microsoft.com/office/powerpoint/2010/main" val="4084661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3900" y="2875002"/>
            <a:ext cx="5560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Lunch!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7E4B0F-4AF9-4423-9175-5423438F0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6171"/>
            <a:ext cx="4032288" cy="38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TextBox 1133"/>
          <p:cNvSpPr txBox="1"/>
          <p:nvPr/>
        </p:nvSpPr>
        <p:spPr>
          <a:xfrm>
            <a:off x="381000" y="243235"/>
            <a:ext cx="764886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LEARNING OUTCOMES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48425"/>
            <a:ext cx="342900" cy="590715"/>
            <a:chOff x="0" y="148425"/>
            <a:chExt cx="342900" cy="590715"/>
          </a:xfrm>
        </p:grpSpPr>
        <p:sp>
          <p:nvSpPr>
            <p:cNvPr id="2" name="Rectangle 1"/>
            <p:cNvSpPr/>
            <p:nvPr/>
          </p:nvSpPr>
          <p:spPr>
            <a:xfrm>
              <a:off x="0" y="148425"/>
              <a:ext cx="213360" cy="5907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" y="148425"/>
              <a:ext cx="91440" cy="590715"/>
            </a:xfrm>
            <a:prstGeom prst="rect">
              <a:avLst/>
            </a:prstGeom>
            <a:solidFill>
              <a:srgbClr val="85B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89E20D3-2907-4937-9861-D85AECB30F24}"/>
              </a:ext>
            </a:extLst>
          </p:cNvPr>
          <p:cNvSpPr/>
          <p:nvPr/>
        </p:nvSpPr>
        <p:spPr>
          <a:xfrm>
            <a:off x="11764652" y="3849"/>
            <a:ext cx="427348" cy="1011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F771460-C922-4301-AFDE-BD3EB14F9FF4}"/>
              </a:ext>
            </a:extLst>
          </p:cNvPr>
          <p:cNvSpPr/>
          <p:nvPr/>
        </p:nvSpPr>
        <p:spPr>
          <a:xfrm>
            <a:off x="37785" y="6445048"/>
            <a:ext cx="12154214" cy="41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DBD7EB2-5D3B-44ED-9C46-E048B5A7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9923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B487280-B147-42E6-A5DE-DD5F231B8C5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01547" y="-1938325"/>
            <a:ext cx="1375697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 Pyramid</a:t>
            </a: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31BC857-F612-4B05-9785-5BE018C58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547" y="-1535127"/>
            <a:ext cx="13756973" cy="4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1A566F-74FC-427E-A19F-063C1F172D13}"/>
              </a:ext>
            </a:extLst>
          </p:cNvPr>
          <p:cNvGrpSpPr/>
          <p:nvPr/>
        </p:nvGrpSpPr>
        <p:grpSpPr>
          <a:xfrm>
            <a:off x="935299" y="1724527"/>
            <a:ext cx="3266127" cy="471428"/>
            <a:chOff x="935299" y="1724527"/>
            <a:chExt cx="3266127" cy="47142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20BDC3-AB9D-410A-8E19-B6E5AE6BF128}"/>
                </a:ext>
              </a:extLst>
            </p:cNvPr>
            <p:cNvSpPr/>
            <p:nvPr/>
          </p:nvSpPr>
          <p:spPr>
            <a:xfrm>
              <a:off x="935299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CC5EA2-4F18-4727-BCBF-406523DC3B59}"/>
                </a:ext>
              </a:extLst>
            </p:cNvPr>
            <p:cNvSpPr txBox="1"/>
            <p:nvPr/>
          </p:nvSpPr>
          <p:spPr>
            <a:xfrm>
              <a:off x="1040131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85B31F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Pile 1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1B83C-A2A7-44B1-BB2E-324E4C328608}"/>
              </a:ext>
            </a:extLst>
          </p:cNvPr>
          <p:cNvGrpSpPr/>
          <p:nvPr/>
        </p:nvGrpSpPr>
        <p:grpSpPr>
          <a:xfrm>
            <a:off x="935299" y="2195955"/>
            <a:ext cx="3266127" cy="3161406"/>
            <a:chOff x="935299" y="2195955"/>
            <a:chExt cx="3266127" cy="31614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721C5C-DFE7-4163-BF88-9F59DFE749E3}"/>
                </a:ext>
              </a:extLst>
            </p:cNvPr>
            <p:cNvSpPr/>
            <p:nvPr/>
          </p:nvSpPr>
          <p:spPr>
            <a:xfrm>
              <a:off x="935299" y="2195955"/>
              <a:ext cx="3266127" cy="3161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7768E7-ADCE-4EBD-BA8F-6A45A0D89602}"/>
                </a:ext>
              </a:extLst>
            </p:cNvPr>
            <p:cNvSpPr txBox="1"/>
            <p:nvPr/>
          </p:nvSpPr>
          <p:spPr>
            <a:xfrm>
              <a:off x="1040130" y="2696640"/>
              <a:ext cx="3056463" cy="166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buClr>
                  <a:schemeClr val="accent1"/>
                </a:buClr>
              </a:pPr>
              <a:r>
                <a:rPr lang="en-US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What learning outcomes have you recently used with your instruction?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36E724-8004-4DF8-989D-19CE9F35C5CA}"/>
              </a:ext>
            </a:extLst>
          </p:cNvPr>
          <p:cNvGrpSpPr/>
          <p:nvPr/>
        </p:nvGrpSpPr>
        <p:grpSpPr>
          <a:xfrm>
            <a:off x="4462937" y="1724527"/>
            <a:ext cx="3266127" cy="471428"/>
            <a:chOff x="4462937" y="1724527"/>
            <a:chExt cx="3266127" cy="4714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81AC8D-73CC-4838-AA8C-92A51C01A63F}"/>
                </a:ext>
              </a:extLst>
            </p:cNvPr>
            <p:cNvSpPr/>
            <p:nvPr/>
          </p:nvSpPr>
          <p:spPr>
            <a:xfrm>
              <a:off x="4462937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11B1BF-7CC7-4841-A9B0-2C2C2C79D061}"/>
                </a:ext>
              </a:extLst>
            </p:cNvPr>
            <p:cNvSpPr txBox="1"/>
            <p:nvPr/>
          </p:nvSpPr>
          <p:spPr>
            <a:xfrm>
              <a:off x="4567769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85B31F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Pile 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CE2CCE3-30C5-4C0B-ADB4-DF52D209AFDC}"/>
              </a:ext>
            </a:extLst>
          </p:cNvPr>
          <p:cNvSpPr/>
          <p:nvPr/>
        </p:nvSpPr>
        <p:spPr>
          <a:xfrm>
            <a:off x="4462937" y="2195955"/>
            <a:ext cx="3266127" cy="3161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DBBE6C-876E-4178-B4F9-3899B1092568}"/>
              </a:ext>
            </a:extLst>
          </p:cNvPr>
          <p:cNvGrpSpPr/>
          <p:nvPr/>
        </p:nvGrpSpPr>
        <p:grpSpPr>
          <a:xfrm>
            <a:off x="7990575" y="1724527"/>
            <a:ext cx="3266127" cy="471428"/>
            <a:chOff x="7990575" y="1724527"/>
            <a:chExt cx="3266127" cy="47142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E7BE63-B0DB-4262-8A33-48C8E765ED4A}"/>
                </a:ext>
              </a:extLst>
            </p:cNvPr>
            <p:cNvSpPr/>
            <p:nvPr/>
          </p:nvSpPr>
          <p:spPr>
            <a:xfrm>
              <a:off x="7990575" y="1724527"/>
              <a:ext cx="3266127" cy="4714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D15821-DA85-4284-ACC9-18399097EBBD}"/>
                </a:ext>
              </a:extLst>
            </p:cNvPr>
            <p:cNvSpPr txBox="1"/>
            <p:nvPr/>
          </p:nvSpPr>
          <p:spPr>
            <a:xfrm>
              <a:off x="8095407" y="1775575"/>
              <a:ext cx="3056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85B31F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Pile 3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0E033-E324-4016-BBAF-8F0B5F46D524}"/>
              </a:ext>
            </a:extLst>
          </p:cNvPr>
          <p:cNvSpPr/>
          <p:nvPr/>
        </p:nvSpPr>
        <p:spPr>
          <a:xfrm>
            <a:off x="7990575" y="2195955"/>
            <a:ext cx="3266127" cy="3161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183BD94-6B3F-42B2-9B4A-55C39DF037EB}"/>
              </a:ext>
            </a:extLst>
          </p:cNvPr>
          <p:cNvSpPr txBox="1"/>
          <p:nvPr/>
        </p:nvSpPr>
        <p:spPr>
          <a:xfrm>
            <a:off x="4567769" y="2696639"/>
            <a:ext cx="3056463" cy="166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learning outcomes are you planning to use (but haven’t used recently)?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1F52A5-ED85-436B-8CC2-D9A99D9FE9AF}"/>
              </a:ext>
            </a:extLst>
          </p:cNvPr>
          <p:cNvSpPr txBox="1"/>
          <p:nvPr/>
        </p:nvSpPr>
        <p:spPr>
          <a:xfrm>
            <a:off x="8095407" y="2696638"/>
            <a:ext cx="3056463" cy="166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chemeClr val="accent1"/>
              </a:buClr>
            </a:pPr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learning outcomes are you not using or planning on using in the near future?</a:t>
            </a:r>
          </a:p>
        </p:txBody>
      </p:sp>
    </p:spTree>
    <p:extLst>
      <p:ext uri="{BB962C8B-B14F-4D97-AF65-F5344CB8AC3E}">
        <p14:creationId xmlns:p14="http://schemas.microsoft.com/office/powerpoint/2010/main" val="60453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F2F2F"/>
      </a:dk2>
      <a:lt2>
        <a:srgbClr val="E6E6E6"/>
      </a:lt2>
      <a:accent1>
        <a:srgbClr val="D83B01"/>
      </a:accent1>
      <a:accent2>
        <a:srgbClr val="2F2F2F"/>
      </a:accent2>
      <a:accent3>
        <a:srgbClr val="D2D2D2"/>
      </a:accent3>
      <a:accent4>
        <a:srgbClr val="E6E6E6"/>
      </a:accent4>
      <a:accent5>
        <a:srgbClr val="000000"/>
      </a:accent5>
      <a:accent6>
        <a:srgbClr val="D83B01"/>
      </a:accent6>
      <a:hlink>
        <a:srgbClr val="D83B01"/>
      </a:hlink>
      <a:folHlink>
        <a:srgbClr val="D83B0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ffee Shop Business Pitch Deck" id="{DC3D4A70-E800-4C21-B572-75CCA82695CD}" vid="{45DC29CB-C6FD-4AFA-9C79-6C65DB4D22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7" ma:contentTypeDescription="Create a new document." ma:contentTypeScope="" ma:versionID="2e6b4392e6a60142131b061c79ad0e94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3e0c474f61fa017686f1489b30c34ab9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73E150-6BC3-467B-9B51-FF3AEE6AB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7BF27-CA4E-4D28-8C8C-649FEE679D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AE9A0-2915-4C09-A615-115A89D2E2EB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876de33e-aaa5-4507-9b92-b84e676ded0d"/>
    <ds:schemaRef ds:uri="http://schemas.openxmlformats.org/package/2006/metadata/core-properties"/>
    <ds:schemaRef ds:uri="ef88797d-310b-4d46-ad9c-0c23fa0c8d4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Coffee Shop Business Pitch Deck</Template>
  <TotalTime>84</TotalTime>
  <Words>214</Words>
  <Application>Microsoft Office PowerPoint</Application>
  <PresentationFormat>Widescreen</PresentationFormat>
  <Paragraphs>54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Constantia</vt:lpstr>
      <vt:lpstr>Ink Free</vt:lpstr>
      <vt:lpstr>Lato</vt:lpstr>
      <vt:lpstr>Lato Black</vt:lpstr>
      <vt:lpstr>Red Vevet - Demo</vt:lpstr>
      <vt:lpstr>Roboto Condensed Light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Holly A</dc:creator>
  <cp:lastModifiedBy>Jackson, Holly A</cp:lastModifiedBy>
  <cp:revision>9</cp:revision>
  <dcterms:created xsi:type="dcterms:W3CDTF">2018-07-31T01:11:38Z</dcterms:created>
  <dcterms:modified xsi:type="dcterms:W3CDTF">2018-07-31T02:35:46Z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v-prabic@microsoft.com</vt:lpwstr>
  </property>
  <property fmtid="{D5CDD505-2E9C-101B-9397-08002B2CF9AE}" pid="6" name="MSIP_Label_f42aa342-8706-4288-bd11-ebb85995028c_SetDate">
    <vt:lpwstr>2018-01-11T00:31:06.4918337Z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